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82" r:id="rId2"/>
    <p:sldId id="258" r:id="rId3"/>
    <p:sldId id="261" r:id="rId4"/>
    <p:sldId id="271" r:id="rId5"/>
    <p:sldId id="283" r:id="rId6"/>
    <p:sldId id="263" r:id="rId7"/>
    <p:sldId id="265" r:id="rId8"/>
    <p:sldId id="264" r:id="rId9"/>
    <p:sldId id="266" r:id="rId10"/>
    <p:sldId id="267" r:id="rId11"/>
    <p:sldId id="268" r:id="rId12"/>
    <p:sldId id="269" r:id="rId13"/>
    <p:sldId id="270" r:id="rId14"/>
    <p:sldId id="273" r:id="rId15"/>
    <p:sldId id="277" r:id="rId16"/>
    <p:sldId id="276" r:id="rId17"/>
    <p:sldId id="278" r:id="rId18"/>
    <p:sldId id="275" r:id="rId19"/>
    <p:sldId id="274" r:id="rId20"/>
    <p:sldId id="279" r:id="rId2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6021" autoAdjust="0"/>
    <p:restoredTop sz="94715" autoAdjust="0"/>
  </p:normalViewPr>
  <p:slideViewPr>
    <p:cSldViewPr>
      <p:cViewPr>
        <p:scale>
          <a:sx n="60" d="100"/>
          <a:sy n="60" d="100"/>
        </p:scale>
        <p:origin x="-1356" y="-4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564" y="-96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8BF97-6AF8-4899-98AE-92A1BDE38B3A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586341-02CB-47C7-B8BB-63231FAD6D2A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586341-02CB-47C7-B8BB-63231FAD6D2A}" type="slidenum">
              <a:rPr lang="ru-RU" smtClean="0"/>
              <a:pPr/>
              <a:t>1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CC302-0ECD-42A4-9BAB-2530437C04A2}" type="datetimeFigureOut">
              <a:rPr lang="ru-RU" smtClean="0"/>
              <a:pPr/>
              <a:t>29.09.2016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0C48E-75F2-483E-AE1F-AD1A0A55E53D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14348" y="357166"/>
            <a:ext cx="7772400" cy="928694"/>
          </a:xfrm>
        </p:spPr>
        <p:txBody>
          <a:bodyPr>
            <a:noAutofit/>
          </a:bodyPr>
          <a:lstStyle/>
          <a:p>
            <a:r>
              <a:rPr lang="ru-RU" sz="3200" b="1" dirty="0">
                <a:latin typeface="Arial" pitchFamily="34" charset="0"/>
                <a:cs typeface="Arial" pitchFamily="34" charset="0"/>
              </a:rPr>
              <a:t>Основы выживания в условиях автономного </a:t>
            </a:r>
            <a:r>
              <a:rPr lang="ru-RU" sz="3200" b="1" dirty="0" smtClean="0">
                <a:latin typeface="Arial" pitchFamily="34" charset="0"/>
                <a:cs typeface="Arial" pitchFamily="34" charset="0"/>
              </a:rPr>
              <a:t>существования</a:t>
            </a:r>
            <a:endParaRPr lang="ru-RU" sz="32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14348" y="1357298"/>
            <a:ext cx="7858180" cy="5072098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endParaRPr lang="ru-RU" sz="2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0"/>
              </a:spcBef>
            </a:pPr>
            <a:r>
              <a:rPr lang="ru-RU" sz="2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Вопросы</a:t>
            </a:r>
          </a:p>
          <a:p>
            <a:pPr>
              <a:spcBef>
                <a:spcPts val="0"/>
              </a:spcBef>
            </a:pPr>
            <a:endParaRPr lang="ru-RU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342900" lvl="0" indent="-342900" algn="just">
              <a:spcBef>
                <a:spcPts val="0"/>
              </a:spcBef>
            </a:pPr>
            <a:r>
              <a:rPr lang="ru-RU" sz="2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Выживание в условиях повышенных и пониженных температур.</a:t>
            </a:r>
          </a:p>
          <a:p>
            <a:pPr marL="342900" lvl="0" indent="-342900" algn="just">
              <a:spcBef>
                <a:spcPts val="0"/>
              </a:spcBef>
            </a:pPr>
            <a:endParaRPr lang="ru-RU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342900" lvl="0" indent="-342900" algn="just">
              <a:spcBef>
                <a:spcPts val="0"/>
              </a:spcBef>
            </a:pPr>
            <a:r>
              <a:rPr lang="ru-RU" sz="2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Выживание в воде.</a:t>
            </a:r>
          </a:p>
          <a:p>
            <a:pPr>
              <a:spcBef>
                <a:spcPts val="0"/>
              </a:spcBef>
            </a:pPr>
            <a:endParaRPr lang="ru-RU" sz="2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just">
              <a:spcBef>
                <a:spcPts val="0"/>
              </a:spcBef>
            </a:pPr>
            <a:endParaRPr lang="ru-RU" sz="2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just">
              <a:spcBef>
                <a:spcPts val="0"/>
              </a:spcBef>
            </a:pPr>
            <a:endParaRPr lang="ru-RU" sz="16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25536"/>
          </a:xfrm>
        </p:spPr>
        <p:txBody>
          <a:bodyPr>
            <a:noAutofit/>
          </a:bodyPr>
          <a:lstStyle/>
          <a:p>
            <a:r>
              <a:rPr lang="ru-RU" sz="2800" b="1" dirty="0" smtClean="0">
                <a:latin typeface="Arial" pitchFamily="34" charset="0"/>
                <a:cs typeface="Arial" pitchFamily="34" charset="0"/>
              </a:rPr>
              <a:t>Вывод:</a:t>
            </a:r>
            <a:endParaRPr lang="ru-RU" sz="28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Содержимое 2"/>
          <p:cNvSpPr>
            <a:spLocks noGrp="1"/>
          </p:cNvSpPr>
          <p:nvPr>
            <p:ph idx="1"/>
          </p:nvPr>
        </p:nvSpPr>
        <p:spPr>
          <a:xfrm>
            <a:off x="500034" y="2143116"/>
            <a:ext cx="8229600" cy="2428892"/>
          </a:xfrm>
        </p:spPr>
        <p:txBody>
          <a:bodyPr>
            <a:normAutofit/>
          </a:bodyPr>
          <a:lstStyle/>
          <a:p>
            <a:pPr marL="0" lvl="0" indent="479425" algn="just">
              <a:buNone/>
            </a:pPr>
            <a:r>
              <a:rPr lang="ru-RU" sz="2400" b="1" dirty="0" smtClean="0"/>
              <a:t>Для успешного выживания в условиях высоких и низких температур необходимо знать особенности их воздействия на организм и выполнять определенные правила, направленные на уменьшение воздействия вредных факторов, действующих в данных условиях. </a:t>
            </a:r>
            <a:endParaRPr lang="ru-RU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500314"/>
            <a:ext cx="8229600" cy="1143000"/>
          </a:xfrm>
        </p:spPr>
        <p:txBody>
          <a:bodyPr>
            <a:normAutofit/>
          </a:bodyPr>
          <a:lstStyle/>
          <a:p>
            <a:r>
              <a:rPr lang="ru-RU" sz="3200" b="1" dirty="0" smtClean="0"/>
              <a:t/>
            </a:r>
            <a:br>
              <a:rPr lang="ru-RU" sz="3200" b="1" dirty="0" smtClean="0"/>
            </a:br>
            <a:r>
              <a:rPr lang="ru-RU" sz="3200" b="1" dirty="0" smtClean="0"/>
              <a:t>Выживание в воде</a:t>
            </a:r>
            <a:endParaRPr lang="ru-RU" sz="32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158" y="785794"/>
            <a:ext cx="8229600" cy="578647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1.</a:t>
            </a:r>
            <a:r>
              <a:rPr lang="ru-RU" sz="1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	Температура:</a:t>
            </a:r>
          </a:p>
          <a:p>
            <a:pPr marL="722313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возможная остановка дыхания от </a:t>
            </a:r>
            <a:r>
              <a:rPr lang="ru-RU" sz="1600" b="1" dirty="0" err="1" smtClean="0">
                <a:latin typeface="Arial" pitchFamily="34" charset="0"/>
                <a:cs typeface="Arial" pitchFamily="34" charset="0"/>
              </a:rPr>
              <a:t>холодового</a:t>
            </a: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 шока; </a:t>
            </a:r>
          </a:p>
          <a:p>
            <a:pPr marL="722313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падение температуры тела:</a:t>
            </a:r>
          </a:p>
          <a:p>
            <a:pPr marL="1163638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32 С - происходит потеря сознания;</a:t>
            </a:r>
          </a:p>
          <a:p>
            <a:pPr marL="1163638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29-25 </a:t>
            </a: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 - наступает смерть;</a:t>
            </a:r>
          </a:p>
          <a:p>
            <a:pPr lvl="0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2.	</a:t>
            </a:r>
            <a:r>
              <a:rPr lang="ru-RU" sz="1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Масса и размеры тела: </a:t>
            </a: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чем крупнее и полнее человек, тем медленнее происходят тепловые потери;</a:t>
            </a:r>
          </a:p>
          <a:p>
            <a:pPr lvl="0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3.	</a:t>
            </a:r>
            <a:r>
              <a:rPr lang="ru-RU" sz="1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Двигательная активность: </a:t>
            </a: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человек, идущий или плывущий в воде, охлаждается заметно быстрее.</a:t>
            </a:r>
          </a:p>
          <a:p>
            <a:pPr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В холодной воде выживание человека непродолжительно: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при температуре воды 4 градуса - время выживания 30 минут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при температуре воды 10 градусов - время выживания 2 часа при движении и 4 часа неподвижно.</a:t>
            </a:r>
          </a:p>
          <a:p>
            <a:pPr>
              <a:buNone/>
            </a:pPr>
            <a:r>
              <a:rPr lang="ru-RU" sz="1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При попадании в холодную воду необходимо: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освободиться от ненужных вещей, сбросить обувь, оставить одежду;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найти предметы с положительной плавучестью;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держать голову над водой;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не двигаться, поджать колени;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при наличии рядом потерпевших собраться вместе.</a:t>
            </a:r>
          </a:p>
          <a:p>
            <a:pPr marL="0" indent="460375" algn="just">
              <a:buNone/>
            </a:pPr>
            <a:endParaRPr lang="ru-RU" sz="16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28596" y="131762"/>
            <a:ext cx="8229600" cy="654032"/>
          </a:xfrm>
        </p:spPr>
        <p:txBody>
          <a:bodyPr>
            <a:normAutofit/>
          </a:bodyPr>
          <a:lstStyle/>
          <a:p>
            <a:r>
              <a:rPr lang="ru-RU" sz="2400" b="1" dirty="0" smtClean="0">
                <a:latin typeface="Arial" pitchFamily="34" charset="0"/>
                <a:cs typeface="Arial" pitchFamily="34" charset="0"/>
              </a:rPr>
              <a:t>Факторы выживания в холодной воде</a:t>
            </a:r>
            <a:endParaRPr lang="ru-RU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одержимое 2"/>
          <p:cNvSpPr>
            <a:spLocks noGrp="1"/>
          </p:cNvSpPr>
          <p:nvPr>
            <p:ph idx="1"/>
          </p:nvPr>
        </p:nvSpPr>
        <p:spPr>
          <a:xfrm>
            <a:off x="357158" y="714356"/>
            <a:ext cx="8229600" cy="5857916"/>
          </a:xfrm>
        </p:spPr>
        <p:txBody>
          <a:bodyPr>
            <a:noAutofit/>
          </a:bodyPr>
          <a:lstStyle/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помочь другим подняться на плот и вытащить потерпевших без сознания;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при </a:t>
            </a: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необходимости сделать массаж сердца и искусственное дыхание;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не производить отогревание растиранием или алкоголем, укутать пострадавшего, дать теплое питье;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собрать возможные предметы на воде;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закрыть специальными пробками клапаны безопасности;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проверить возможные потери;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открыть пакет со стандартным оборудованием плота, чтобы проверить его содержимое;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начать лечение раненых и успокоить упавших духом;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осушить внутренности плота;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спустить в воду плавучий якорь;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снять и выжать мокрую одежду, надеть сухое шерстяное белье и поверх выжатую одежду;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при высокой температуре воздуха и опасности перегрева смочить одежду забортной водой;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постелить полиэтиленовую пленку на тент плота для сбора дождевой воды;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закрыть плот;</a:t>
            </a:r>
          </a:p>
          <a:p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держать наготове средства сигнализации.</a:t>
            </a:r>
            <a:endParaRPr lang="ru-RU" sz="16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28596" y="60324"/>
            <a:ext cx="8229600" cy="796908"/>
          </a:xfrm>
        </p:spPr>
        <p:txBody>
          <a:bodyPr>
            <a:normAutofit/>
          </a:bodyPr>
          <a:lstStyle/>
          <a:p>
            <a:r>
              <a:rPr lang="ru-RU" sz="2400" b="1" dirty="0" smtClean="0">
                <a:latin typeface="Arial" pitchFamily="34" charset="0"/>
                <a:cs typeface="Arial" pitchFamily="34" charset="0"/>
              </a:rPr>
              <a:t>Действия после высадки на спасательный плот</a:t>
            </a:r>
            <a:endParaRPr lang="ru-RU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одержимое 2"/>
          <p:cNvSpPr>
            <a:spLocks noGrp="1"/>
          </p:cNvSpPr>
          <p:nvPr>
            <p:ph idx="1"/>
          </p:nvPr>
        </p:nvSpPr>
        <p:spPr>
          <a:xfrm>
            <a:off x="357158" y="1214423"/>
            <a:ext cx="8229600" cy="4572031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Пищу раздавать, начиная со второго дня нахождения на плоту (шлюпке) только при наличии питьевой воды;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Не пить воду в первые 24 ч;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В день надо выпивать 0,5 л воды, смачивать губы и держать жидкость во рту прежде, чем проглотить. Пить маленькими глотками;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Утолять жажду дождевой водой;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В крайнем случае при потреблении несоленой пищи в течение 5 дней можно выпивать по 800–900 мл в сутки морской воды;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Добывать рыбу и планктон; 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Пресную воду получать из рыбы, путем сбора осадков и конденсацией.</a:t>
            </a: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28596" y="346076"/>
            <a:ext cx="8229600" cy="796908"/>
          </a:xfrm>
        </p:spPr>
        <p:txBody>
          <a:bodyPr>
            <a:noAutofit/>
          </a:bodyPr>
          <a:lstStyle/>
          <a:p>
            <a:r>
              <a:rPr lang="ru-RU" sz="2400" b="1" dirty="0" smtClean="0">
                <a:latin typeface="Arial" pitchFamily="34" charset="0"/>
                <a:cs typeface="Arial" pitchFamily="34" charset="0"/>
              </a:rPr>
              <a:t>Распределение воды и пищи</a:t>
            </a:r>
            <a:br>
              <a:rPr lang="ru-RU" sz="2400" b="1" dirty="0" smtClean="0">
                <a:latin typeface="Arial" pitchFamily="34" charset="0"/>
                <a:cs typeface="Arial" pitchFamily="34" charset="0"/>
              </a:rPr>
            </a:br>
            <a:r>
              <a:rPr lang="ru-RU" sz="2400" b="1" dirty="0" smtClean="0">
                <a:latin typeface="Arial" pitchFamily="34" charset="0"/>
                <a:cs typeface="Arial" pitchFamily="34" charset="0"/>
              </a:rPr>
              <a:t>при выживании в море</a:t>
            </a:r>
            <a:endParaRPr lang="ru-RU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46"/>
          </a:xfrm>
        </p:spPr>
        <p:txBody>
          <a:bodyPr>
            <a:normAutofit/>
          </a:bodyPr>
          <a:lstStyle/>
          <a:p>
            <a:r>
              <a:rPr lang="ru-RU" sz="2400" b="1" dirty="0" smtClean="0">
                <a:latin typeface="Arial" pitchFamily="34" charset="0"/>
                <a:cs typeface="Arial" pitchFamily="34" charset="0"/>
              </a:rPr>
              <a:t>Спасательные средства коллективного и индивидуального пользования.</a:t>
            </a:r>
            <a:endParaRPr lang="ru-RU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142984"/>
            <a:ext cx="8229600" cy="5357850"/>
          </a:xfrm>
        </p:spPr>
        <p:txBody>
          <a:bodyPr>
            <a:normAutofit/>
          </a:bodyPr>
          <a:lstStyle/>
          <a:p>
            <a:pPr marL="0" indent="441325" algn="just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Основными средствами коллективного пользования являются спасательные шлюпки и плоты, а средствами индивидуального пользования – спасательные пояса, круги и шары.</a:t>
            </a:r>
          </a:p>
          <a:p>
            <a:pPr marL="0" indent="460375" algn="just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Спасательные шлюпки морских судов должны удовлетворять следующим требованиям:	</a:t>
            </a:r>
          </a:p>
          <a:p>
            <a:pPr lvl="0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быть мореходными и непотопляемыми в любых условиях неограниченного района плавания; защищать людей, находящихся в шлюпке, от воздействия холода, зноя, дождя, снега и водяных брызг;</a:t>
            </a:r>
          </a:p>
          <a:p>
            <a:pPr lvl="0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иметь на борту запас воды, пищи, рыболовные принадлежности, аптечку с медикаментами, химическими грелками;</a:t>
            </a:r>
          </a:p>
          <a:p>
            <a:pPr lvl="0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иметь навигационные приборы, морские карты и инструменты, средства сигнализации, радиопередатчики;</a:t>
            </a:r>
          </a:p>
          <a:p>
            <a:pPr lvl="0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легко приводиться в движение необученными людьми в любых погодных условиях;</a:t>
            </a:r>
          </a:p>
          <a:p>
            <a:pPr lvl="0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обладать скоростью хода, позволяющей быстро отойти от тонущего или горящего судна;</a:t>
            </a:r>
          </a:p>
          <a:p>
            <a:pPr lvl="0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иметь средства защиты от огня при переходе через разлившуюся на воде горящую нефть.</a:t>
            </a:r>
            <a:endParaRPr lang="ru-RU" sz="16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46"/>
          </a:xfrm>
        </p:spPr>
        <p:txBody>
          <a:bodyPr>
            <a:normAutofit/>
          </a:bodyPr>
          <a:lstStyle/>
          <a:p>
            <a:r>
              <a:rPr lang="ru-RU" sz="2400" b="1" dirty="0" smtClean="0">
                <a:latin typeface="Arial" pitchFamily="34" charset="0"/>
                <a:cs typeface="Arial" pitchFamily="34" charset="0"/>
              </a:rPr>
              <a:t>Спасательный плот должен отвечать</a:t>
            </a:r>
            <a:br>
              <a:rPr lang="ru-RU" sz="2400" b="1" dirty="0" smtClean="0">
                <a:latin typeface="Arial" pitchFamily="34" charset="0"/>
                <a:cs typeface="Arial" pitchFamily="34" charset="0"/>
              </a:rPr>
            </a:br>
            <a:r>
              <a:rPr lang="ru-RU" sz="2400" b="1" dirty="0" smtClean="0">
                <a:latin typeface="Arial" pitchFamily="34" charset="0"/>
                <a:cs typeface="Arial" pitchFamily="34" charset="0"/>
              </a:rPr>
              <a:t>следующим требованиям: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142984"/>
            <a:ext cx="8229600" cy="5429288"/>
          </a:xfrm>
        </p:spPr>
        <p:txBody>
          <a:bodyPr>
            <a:normAutofit/>
          </a:bodyPr>
          <a:lstStyle/>
          <a:p>
            <a:pPr lvl="0"/>
            <a:r>
              <a:rPr lang="ru-RU" sz="1700" b="1" dirty="0" smtClean="0">
                <a:latin typeface="Arial" pitchFamily="34" charset="0"/>
                <a:cs typeface="Arial" pitchFamily="34" charset="0"/>
              </a:rPr>
              <a:t>иметь возможность быть спущенным на воду даже при наихудших погодных условиях;</a:t>
            </a:r>
          </a:p>
          <a:p>
            <a:pPr lvl="0"/>
            <a:r>
              <a:rPr lang="ru-RU" sz="1700" b="1" dirty="0" smtClean="0">
                <a:latin typeface="Arial" pitchFamily="34" charset="0"/>
                <a:cs typeface="Arial" pitchFamily="34" charset="0"/>
              </a:rPr>
              <a:t>позволять одному человеку быстро выпрямлять его, если он надувается в перевернутом состоянии;</a:t>
            </a:r>
          </a:p>
          <a:p>
            <a:pPr lvl="0"/>
            <a:r>
              <a:rPr lang="ru-RU" sz="1700" b="1" dirty="0" smtClean="0">
                <a:latin typeface="Arial" pitchFamily="34" charset="0"/>
                <a:cs typeface="Arial" pitchFamily="34" charset="0"/>
              </a:rPr>
              <a:t>обеспечивать потерпевшим хорошую защиту от холода, жары и волн;</a:t>
            </a:r>
          </a:p>
          <a:p>
            <a:pPr lvl="0"/>
            <a:r>
              <a:rPr lang="ru-RU" sz="1700" b="1" dirty="0" smtClean="0">
                <a:latin typeface="Arial" pitchFamily="34" charset="0"/>
                <a:cs typeface="Arial" pitchFamily="34" charset="0"/>
              </a:rPr>
              <a:t>быть относительно легким</a:t>
            </a:r>
            <a:r>
              <a:rPr lang="ru-RU" sz="1700" b="1" dirty="0" smtClean="0">
                <a:latin typeface="Arial" pitchFamily="34" charset="0"/>
                <a:cs typeface="Arial" pitchFamily="34" charset="0"/>
              </a:rPr>
              <a:t>;</a:t>
            </a:r>
          </a:p>
          <a:p>
            <a:pPr lvl="0"/>
            <a:endParaRPr lang="ru-RU" sz="1700" b="1" dirty="0" smtClean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r>
              <a:rPr lang="ru-RU" sz="1700" b="1" dirty="0" smtClean="0">
                <a:latin typeface="Arial" pitchFamily="34" charset="0"/>
                <a:cs typeface="Arial" pitchFamily="34" charset="0"/>
              </a:rPr>
              <a:t>По </a:t>
            </a:r>
            <a:r>
              <a:rPr lang="ru-RU" sz="1700" b="1" dirty="0" smtClean="0">
                <a:latin typeface="Arial" pitchFamily="34" charset="0"/>
                <a:cs typeface="Arial" pitchFamily="34" charset="0"/>
              </a:rPr>
              <a:t>сравнению со спасательными шлюпками плоты имеют недостатки:</a:t>
            </a:r>
          </a:p>
          <a:p>
            <a:pPr lvl="0"/>
            <a:r>
              <a:rPr lang="ru-RU" sz="1700" b="1" dirty="0" smtClean="0">
                <a:latin typeface="Arial" pitchFamily="34" charset="0"/>
                <a:cs typeface="Arial" pitchFamily="34" charset="0"/>
              </a:rPr>
              <a:t>не управляются;</a:t>
            </a:r>
          </a:p>
          <a:p>
            <a:pPr lvl="0"/>
            <a:r>
              <a:rPr lang="ru-RU" sz="1700" b="1" dirty="0" smtClean="0">
                <a:latin typeface="Arial" pitchFamily="34" charset="0"/>
                <a:cs typeface="Arial" pitchFamily="34" charset="0"/>
              </a:rPr>
              <a:t>не позволяют быстро удаляться от судна;</a:t>
            </a:r>
          </a:p>
          <a:p>
            <a:pPr lvl="0"/>
            <a:r>
              <a:rPr lang="ru-RU" sz="1700" b="1" dirty="0" smtClean="0">
                <a:latin typeface="Arial" pitchFamily="34" charset="0"/>
                <a:cs typeface="Arial" pitchFamily="34" charset="0"/>
              </a:rPr>
              <a:t>потерпевшие часто вынуждены производить посадку в него из воды;</a:t>
            </a:r>
          </a:p>
          <a:p>
            <a:pPr lvl="0"/>
            <a:r>
              <a:rPr lang="ru-RU" sz="1700" b="1" dirty="0" smtClean="0">
                <a:latin typeface="Arial" pitchFamily="34" charset="0"/>
                <a:cs typeface="Arial" pitchFamily="34" charset="0"/>
              </a:rPr>
              <a:t>менее прочны при ударах.</a:t>
            </a:r>
          </a:p>
          <a:p>
            <a:pPr marL="0" indent="441325">
              <a:buNone/>
            </a:pPr>
            <a:r>
              <a:rPr lang="ru-RU" sz="1700" b="1" dirty="0" smtClean="0">
                <a:latin typeface="Arial" pitchFamily="34" charset="0"/>
                <a:cs typeface="Arial" pitchFamily="34" charset="0"/>
              </a:rPr>
              <a:t>Срок службы надувного плота гарантируется при температуре от - 30 до + 66 °C в течение не менее 30 дней. Баллон с газом позволяет автоматически надувать плот в течение 20–50 с.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46"/>
          </a:xfrm>
        </p:spPr>
        <p:txBody>
          <a:bodyPr>
            <a:normAutofit/>
          </a:bodyPr>
          <a:lstStyle/>
          <a:p>
            <a:r>
              <a:rPr lang="ru-RU" sz="2400" b="1" dirty="0" smtClean="0">
                <a:latin typeface="Arial" pitchFamily="34" charset="0"/>
                <a:cs typeface="Arial" pitchFamily="34" charset="0"/>
              </a:rPr>
              <a:t>Спасательные средства</a:t>
            </a:r>
            <a:br>
              <a:rPr lang="ru-RU" sz="2400" b="1" dirty="0" smtClean="0">
                <a:latin typeface="Arial" pitchFamily="34" charset="0"/>
                <a:cs typeface="Arial" pitchFamily="34" charset="0"/>
              </a:rPr>
            </a:br>
            <a:r>
              <a:rPr lang="ru-RU" sz="2400" b="1" dirty="0" smtClean="0">
                <a:latin typeface="Arial" pitchFamily="34" charset="0"/>
                <a:cs typeface="Arial" pitchFamily="34" charset="0"/>
              </a:rPr>
              <a:t>индивидуального пользования 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142984"/>
            <a:ext cx="8229600" cy="6215106"/>
          </a:xfrm>
        </p:spPr>
        <p:txBody>
          <a:bodyPr>
            <a:normAutofit/>
          </a:bodyPr>
          <a:lstStyle/>
          <a:p>
            <a:pPr marL="0" indent="441325" algn="just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Спасательные средства индивидуального пользования делятся на две группы:</a:t>
            </a:r>
          </a:p>
          <a:p>
            <a:pPr lvl="0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средства, надеваемые заблаговременно при угрозе гибели судна или возможности падения человека в воду. К ним относятся спасательные нагрудники, пояса, жилеты и бушлаты.</a:t>
            </a:r>
          </a:p>
          <a:p>
            <a:pPr lvl="0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спасательные средства (круги, шары, спасательные концы), которые предназначаются для оказания помощи людям, неожиданно оказавшимся в воде.</a:t>
            </a:r>
          </a:p>
          <a:p>
            <a:pPr marL="0" indent="460375" algn="just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Требования к спасательным средствам индивидуального пользования:</a:t>
            </a:r>
          </a:p>
          <a:p>
            <a:pPr marL="0" indent="460375" algn="just">
              <a:buFont typeface="+mj-lt"/>
              <a:buAutoNum type="arabicPeriod"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Поддерживать человека на воде в таком положении, чтобы он мог дышать даже в случае потери сознания;</a:t>
            </a:r>
          </a:p>
          <a:p>
            <a:pPr marL="0" indent="460375" algn="just">
              <a:buFont typeface="+mj-lt"/>
              <a:buAutoNum type="arabicPeriod"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Иметь приспособления, обеспечивающие поиск человека, находящегося в воде;</a:t>
            </a:r>
          </a:p>
          <a:p>
            <a:pPr marL="0" indent="460375" algn="just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Большое значение для эффективного использования индивидуальных спасательных средств имеет продуманное размещение их по палубам и помещениям.</a:t>
            </a:r>
            <a:endParaRPr lang="ru-RU" sz="16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034" y="203200"/>
            <a:ext cx="8229600" cy="654032"/>
          </a:xfrm>
        </p:spPr>
        <p:txBody>
          <a:bodyPr>
            <a:normAutofit/>
          </a:bodyPr>
          <a:lstStyle/>
          <a:p>
            <a:r>
              <a:rPr lang="ru-RU" sz="2400" b="1" dirty="0" smtClean="0">
                <a:latin typeface="Arial" pitchFamily="34" charset="0"/>
                <a:cs typeface="Arial" pitchFamily="34" charset="0"/>
              </a:rPr>
              <a:t>Виды средств подачи сигналов бедствия </a:t>
            </a:r>
            <a:endParaRPr lang="ru-RU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500034" y="1000108"/>
            <a:ext cx="8229600" cy="5072098"/>
          </a:xfrm>
        </p:spPr>
        <p:txBody>
          <a:bodyPr>
            <a:normAutofit lnSpcReduction="10000"/>
          </a:bodyPr>
          <a:lstStyle/>
          <a:p>
            <a:pPr algn="just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1. Табельные средства сигнализации:</a:t>
            </a:r>
          </a:p>
          <a:p>
            <a:pPr marL="438150" indent="-169863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радиосигнал бедствия (SOS). Каждый час с 15–</a:t>
            </a:r>
            <a:r>
              <a:rPr lang="ru-RU" sz="1600" b="1" dirty="0" err="1" smtClean="0">
                <a:latin typeface="Arial" pitchFamily="34" charset="0"/>
                <a:cs typeface="Arial" pitchFamily="34" charset="0"/>
              </a:rPr>
              <a:t>й</a:t>
            </a: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 по 18–</a:t>
            </a:r>
            <a:r>
              <a:rPr lang="ru-RU" sz="1600" b="1" dirty="0" err="1" smtClean="0">
                <a:latin typeface="Arial" pitchFamily="34" charset="0"/>
                <a:cs typeface="Arial" pitchFamily="34" charset="0"/>
              </a:rPr>
              <a:t>ю</a:t>
            </a: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 и с 45–</a:t>
            </a:r>
            <a:r>
              <a:rPr lang="ru-RU" sz="1600" b="1" dirty="0" err="1" smtClean="0">
                <a:latin typeface="Arial" pitchFamily="34" charset="0"/>
                <a:cs typeface="Arial" pitchFamily="34" charset="0"/>
              </a:rPr>
              <a:t>й</a:t>
            </a: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 по 48–</a:t>
            </a:r>
            <a:r>
              <a:rPr lang="ru-RU" sz="1600" b="1" dirty="0" err="1" smtClean="0">
                <a:latin typeface="Arial" pitchFamily="34" charset="0"/>
                <a:cs typeface="Arial" pitchFamily="34" charset="0"/>
              </a:rPr>
              <a:t>ю</a:t>
            </a: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 минуты на «частотах бедствия» – 500 и 2182 кГц – замолкают все радиостанции мира;</a:t>
            </a:r>
          </a:p>
          <a:p>
            <a:pPr marL="438150" indent="-169863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визуальные средства сигнализации:</a:t>
            </a:r>
          </a:p>
          <a:p>
            <a:pPr marL="627063" indent="-169863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пиротехнические средства сигнализации. К ним относятся:</a:t>
            </a:r>
          </a:p>
          <a:p>
            <a:pPr marL="627063" lvl="0" indent="-169863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сигнальные ракеты;</a:t>
            </a:r>
          </a:p>
          <a:p>
            <a:pPr marL="627063" lvl="0" indent="-169863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сигнальные шашки;</a:t>
            </a:r>
          </a:p>
          <a:p>
            <a:pPr marL="627063" lvl="0" indent="-169863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сигнальные </a:t>
            </a:r>
            <a:r>
              <a:rPr lang="ru-RU" sz="1600" b="1" dirty="0" err="1" smtClean="0">
                <a:latin typeface="Arial" pitchFamily="34" charset="0"/>
                <a:cs typeface="Arial" pitchFamily="34" charset="0"/>
              </a:rPr>
              <a:t>мортирки</a:t>
            </a: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marL="438150" lvl="0" indent="176213" algn="just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Применять данные средства необходимо с соблюдением мер предосторожности и только тогда, когда есть уверенность, что сигнал заметят;</a:t>
            </a:r>
          </a:p>
          <a:p>
            <a:pPr marL="265113" indent="176213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сигнальное зеркало.</a:t>
            </a:r>
          </a:p>
          <a:p>
            <a:pPr marL="0" indent="0" algn="just">
              <a:buNone/>
            </a:pPr>
            <a:endParaRPr lang="ru-RU" sz="1600" b="1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2. Подручные средства сигнализации: </a:t>
            </a:r>
          </a:p>
          <a:p>
            <a:pPr marL="268288" indent="173038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косметическое зеркальце;</a:t>
            </a:r>
          </a:p>
          <a:p>
            <a:pPr marL="268288" indent="173038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фольга;</a:t>
            </a:r>
          </a:p>
          <a:p>
            <a:pPr marL="268288" indent="173038" algn="just"/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лезвие ножа.</a:t>
            </a:r>
            <a:endParaRPr lang="ru-RU" sz="16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b="1" dirty="0" smtClean="0">
                <a:latin typeface="Arial" pitchFamily="34" charset="0"/>
                <a:cs typeface="Arial" pitchFamily="34" charset="0"/>
              </a:rPr>
              <a:t>Признаки близости суши:</a:t>
            </a:r>
            <a:endParaRPr lang="ru-RU" sz="36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71940"/>
          </a:xfrm>
        </p:spPr>
        <p:txBody>
          <a:bodyPr>
            <a:normAutofit fontScale="92500" lnSpcReduction="20000"/>
          </a:bodyPr>
          <a:lstStyle/>
          <a:p>
            <a:r>
              <a:rPr lang="ru-RU" sz="3500" b="1" dirty="0" smtClean="0">
                <a:latin typeface="Arial" pitchFamily="34" charset="0"/>
                <a:cs typeface="Arial" pitchFamily="34" charset="0"/>
              </a:rPr>
              <a:t>изменение конфигурации волн; </a:t>
            </a:r>
          </a:p>
          <a:p>
            <a:r>
              <a:rPr lang="ru-RU" sz="3500" b="1" dirty="0" smtClean="0">
                <a:latin typeface="Arial" pitchFamily="34" charset="0"/>
                <a:cs typeface="Arial" pitchFamily="34" charset="0"/>
              </a:rPr>
              <a:t>кучевые облака, поднимаемые тепловыми потоками воздуха над сушей; </a:t>
            </a:r>
          </a:p>
          <a:p>
            <a:r>
              <a:rPr lang="ru-RU" sz="3500" b="1" dirty="0" smtClean="0">
                <a:latin typeface="Arial" pitchFamily="34" charset="0"/>
                <a:cs typeface="Arial" pitchFamily="34" charset="0"/>
              </a:rPr>
              <a:t>изменение цвета воды из-за выноса частиц в дельте большой реки; </a:t>
            </a:r>
          </a:p>
          <a:p>
            <a:r>
              <a:rPr lang="ru-RU" sz="3500" b="1" dirty="0" smtClean="0">
                <a:latin typeface="Arial" pitchFamily="34" charset="0"/>
                <a:cs typeface="Arial" pitchFamily="34" charset="0"/>
              </a:rPr>
              <a:t>появление птиц, которые не являются особо дальними летунами.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800" b="1" dirty="0" smtClean="0">
                <a:latin typeface="Arial" pitchFamily="34" charset="0"/>
                <a:cs typeface="Arial" pitchFamily="34" charset="0"/>
              </a:rPr>
              <a:t>Задачи выживания:</a:t>
            </a:r>
            <a:br>
              <a:rPr lang="ru-RU" sz="2800" b="1" dirty="0" smtClean="0">
                <a:latin typeface="Arial" pitchFamily="34" charset="0"/>
                <a:cs typeface="Arial" pitchFamily="34" charset="0"/>
              </a:rPr>
            </a:br>
            <a:endParaRPr lang="ru-RU" sz="28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142984"/>
            <a:ext cx="8229600" cy="5143537"/>
          </a:xfrm>
        </p:spPr>
        <p:txBody>
          <a:bodyPr>
            <a:normAutofit/>
          </a:bodyPr>
          <a:lstStyle/>
          <a:p>
            <a:pPr marL="266700" indent="-247650">
              <a:buFont typeface="+mj-lt"/>
              <a:buAutoNum type="arabicPeriod"/>
            </a:pPr>
            <a:r>
              <a:rPr lang="ru-RU" sz="2400" b="1" dirty="0" smtClean="0">
                <a:latin typeface="Arial" pitchFamily="34" charset="0"/>
                <a:cs typeface="Arial" pitchFamily="34" charset="0"/>
              </a:rPr>
              <a:t> Преодоление </a:t>
            </a:r>
            <a:r>
              <a:rPr lang="ru-RU" sz="2400" b="1" dirty="0">
                <a:latin typeface="Arial" pitchFamily="34" charset="0"/>
                <a:cs typeface="Arial" pitchFamily="34" charset="0"/>
              </a:rPr>
              <a:t>стрессового состояния, вызванного аварийной ситуацией; </a:t>
            </a:r>
          </a:p>
          <a:p>
            <a:pPr marL="266700" indent="-247650">
              <a:buFont typeface="+mj-lt"/>
              <a:buAutoNum type="arabicPeriod"/>
            </a:pPr>
            <a:r>
              <a:rPr lang="ru-RU" sz="2400" b="1" dirty="0" smtClean="0">
                <a:latin typeface="Arial" pitchFamily="34" charset="0"/>
                <a:cs typeface="Arial" pitchFamily="34" charset="0"/>
              </a:rPr>
              <a:t> Оказание </a:t>
            </a:r>
            <a:r>
              <a:rPr lang="ru-RU" sz="2400" b="1" dirty="0">
                <a:latin typeface="Arial" pitchFamily="34" charset="0"/>
                <a:cs typeface="Arial" pitchFamily="34" charset="0"/>
              </a:rPr>
              <a:t>первой медицинской помощи пострадавшим;</a:t>
            </a:r>
          </a:p>
          <a:p>
            <a:pPr marL="266700" indent="-247650">
              <a:buFont typeface="+mj-lt"/>
              <a:buAutoNum type="arabicPeriod"/>
            </a:pPr>
            <a:r>
              <a:rPr lang="ru-RU" sz="2400" b="1" dirty="0" smtClean="0">
                <a:latin typeface="Arial" pitchFamily="34" charset="0"/>
                <a:cs typeface="Arial" pitchFamily="34" charset="0"/>
              </a:rPr>
              <a:t> Защита </a:t>
            </a:r>
            <a:r>
              <a:rPr lang="ru-RU" sz="2400" b="1" dirty="0">
                <a:latin typeface="Arial" pitchFamily="34" charset="0"/>
                <a:cs typeface="Arial" pitchFamily="34" charset="0"/>
              </a:rPr>
              <a:t>от неблагоприятного воздействия факторов окружающей природной среды (низких или высоких температур, прямой солнечной радиации, ветра и т. д.);</a:t>
            </a:r>
          </a:p>
          <a:p>
            <a:pPr marL="266700" indent="-247650">
              <a:buFont typeface="+mj-lt"/>
              <a:buAutoNum type="arabicPeriod"/>
            </a:pPr>
            <a:r>
              <a:rPr lang="ru-RU" sz="2400" b="1" dirty="0" smtClean="0">
                <a:latin typeface="Arial" pitchFamily="34" charset="0"/>
                <a:cs typeface="Arial" pitchFamily="34" charset="0"/>
              </a:rPr>
              <a:t> Обеспечение </a:t>
            </a:r>
            <a:r>
              <a:rPr lang="ru-RU" sz="2400" b="1" dirty="0">
                <a:latin typeface="Arial" pitchFamily="34" charset="0"/>
                <a:cs typeface="Arial" pitchFamily="34" charset="0"/>
              </a:rPr>
              <a:t>водой и пищей;</a:t>
            </a:r>
          </a:p>
          <a:p>
            <a:pPr marL="266700" indent="-247650">
              <a:buFont typeface="+mj-lt"/>
              <a:buAutoNum type="arabicPeriod"/>
            </a:pPr>
            <a:r>
              <a:rPr lang="ru-RU" sz="2400" b="1" dirty="0" smtClean="0">
                <a:latin typeface="Arial" pitchFamily="34" charset="0"/>
                <a:cs typeface="Arial" pitchFamily="34" charset="0"/>
              </a:rPr>
              <a:t> Определение </a:t>
            </a:r>
            <a:r>
              <a:rPr lang="ru-RU" sz="2400" b="1" dirty="0">
                <a:latin typeface="Arial" pitchFamily="34" charset="0"/>
                <a:cs typeface="Arial" pitchFamily="34" charset="0"/>
              </a:rPr>
              <a:t>своего местонахождения;</a:t>
            </a:r>
          </a:p>
          <a:p>
            <a:pPr marL="266700" indent="-247650">
              <a:buFont typeface="+mj-lt"/>
              <a:buAutoNum type="arabicPeriod"/>
            </a:pPr>
            <a:r>
              <a:rPr lang="ru-RU" sz="2400" b="1" dirty="0" smtClean="0">
                <a:latin typeface="Arial" pitchFamily="34" charset="0"/>
                <a:cs typeface="Arial" pitchFamily="34" charset="0"/>
              </a:rPr>
              <a:t> Установление </a:t>
            </a:r>
            <a:r>
              <a:rPr lang="ru-RU" sz="2400" b="1" dirty="0">
                <a:latin typeface="Arial" pitchFamily="34" charset="0"/>
                <a:cs typeface="Arial" pitchFamily="34" charset="0"/>
              </a:rPr>
              <a:t>связи и подготовка средств сигнализации.</a:t>
            </a:r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5470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Выводы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 algn="just"/>
            <a:r>
              <a:rPr lang="ru-RU" sz="2400" b="1" dirty="0" smtClean="0">
                <a:latin typeface="Arial" pitchFamily="34" charset="0"/>
                <a:cs typeface="Arial" pitchFamily="34" charset="0"/>
              </a:rPr>
              <a:t>Физиологическая характеристика условий, в которые попадает человек, оказавшийся на спасательном средстве в открытом море, не оставляет никаких сомнений в его возможности выжить в этих условиях и должна служить основанием для преодоления отчаяния и безнадежности.</a:t>
            </a:r>
          </a:p>
          <a:p>
            <a:pPr lvl="0" algn="just"/>
            <a:r>
              <a:rPr lang="ru-RU" sz="2400" b="1" dirty="0" smtClean="0">
                <a:latin typeface="Arial" pitchFamily="34" charset="0"/>
                <a:cs typeface="Arial" pitchFamily="34" charset="0"/>
              </a:rPr>
              <a:t>Потерпевшие кораблекрушение в открытом море имеют возможность выжить и достичь берега, если они окажутся на спасательных средствах.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39718"/>
          </a:xfrm>
        </p:spPr>
        <p:txBody>
          <a:bodyPr>
            <a:noAutofit/>
          </a:bodyPr>
          <a:lstStyle/>
          <a:p>
            <a:endParaRPr lang="ru-RU" sz="28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500034" y="1000108"/>
            <a:ext cx="8229600" cy="3357586"/>
          </a:xfrm>
        </p:spPr>
        <p:txBody>
          <a:bodyPr>
            <a:normAutofit/>
          </a:bodyPr>
          <a:lstStyle/>
          <a:p>
            <a:pPr marL="514350" lvl="0" indent="-514350" algn="just">
              <a:buFont typeface="+mj-lt"/>
              <a:buAutoNum type="arabicPeriod"/>
            </a:pPr>
            <a:r>
              <a:rPr lang="ru-RU" sz="2100" b="1" dirty="0" smtClean="0">
                <a:latin typeface="Arial" pitchFamily="34" charset="0"/>
                <a:cs typeface="Arial" pitchFamily="34" charset="0"/>
              </a:rPr>
              <a:t>Успешность </a:t>
            </a:r>
            <a:r>
              <a:rPr lang="ru-RU" sz="2100" b="1" dirty="0">
                <a:latin typeface="Arial" pitchFamily="34" charset="0"/>
                <a:cs typeface="Arial" pitchFamily="34" charset="0"/>
              </a:rPr>
              <a:t>решения </a:t>
            </a:r>
            <a:r>
              <a:rPr lang="ru-RU" sz="2100" b="1" dirty="0" smtClean="0">
                <a:latin typeface="Arial" pitchFamily="34" charset="0"/>
                <a:cs typeface="Arial" pitchFamily="34" charset="0"/>
              </a:rPr>
              <a:t>задач выживания в экстремальных условиях </a:t>
            </a:r>
            <a:r>
              <a:rPr lang="ru-RU" sz="2100" b="1" dirty="0">
                <a:latin typeface="Arial" pitchFamily="34" charset="0"/>
                <a:cs typeface="Arial" pitchFamily="34" charset="0"/>
              </a:rPr>
              <a:t>зависит от факторов выживания. Одним из важнейших факторов является обученность действиям в экстремальных условиях.</a:t>
            </a:r>
          </a:p>
          <a:p>
            <a:pPr marL="514350" lvl="0" indent="-514350" algn="just">
              <a:buFont typeface="+mj-lt"/>
              <a:buAutoNum type="arabicPeriod"/>
            </a:pPr>
            <a:r>
              <a:rPr lang="ru-RU" sz="2100" b="1" dirty="0">
                <a:latin typeface="Arial" pitchFamily="34" charset="0"/>
                <a:cs typeface="Arial" pitchFamily="34" charset="0"/>
              </a:rPr>
              <a:t>Большое значение для жизнедеятельности человека в условиях автономного существования имеют физико-географические условия, которые определяют тактику и стратегию выживания человека в экстремальных условиях</a:t>
            </a:r>
            <a:r>
              <a:rPr lang="ru-RU" sz="2100" b="1" dirty="0" smtClean="0">
                <a:latin typeface="Arial" pitchFamily="34" charset="0"/>
                <a:cs typeface="Arial" pitchFamily="34" charset="0"/>
              </a:rPr>
              <a:t>.</a:t>
            </a:r>
            <a:endParaRPr lang="ru-RU" sz="21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034" y="2285992"/>
            <a:ext cx="8229600" cy="1714504"/>
          </a:xfrm>
        </p:spPr>
        <p:txBody>
          <a:bodyPr>
            <a:normAutofit/>
          </a:bodyPr>
          <a:lstStyle/>
          <a:p>
            <a:r>
              <a:rPr lang="ru-RU" sz="3200" b="1" dirty="0" smtClean="0">
                <a:latin typeface="Arial" pitchFamily="34" charset="0"/>
                <a:cs typeface="Arial" pitchFamily="34" charset="0"/>
              </a:rPr>
              <a:t>Выживание </a:t>
            </a:r>
            <a:r>
              <a:rPr lang="ru-RU" sz="3200" b="1" dirty="0" smtClean="0">
                <a:latin typeface="Arial" pitchFamily="34" charset="0"/>
                <a:cs typeface="Arial" pitchFamily="34" charset="0"/>
              </a:rPr>
              <a:t>в условиях повышенных</a:t>
            </a:r>
            <a:br>
              <a:rPr lang="ru-RU" sz="3200" b="1" dirty="0" smtClean="0">
                <a:latin typeface="Arial" pitchFamily="34" charset="0"/>
                <a:cs typeface="Arial" pitchFamily="34" charset="0"/>
              </a:rPr>
            </a:br>
            <a:r>
              <a:rPr lang="ru-RU" sz="3200" b="1" dirty="0" smtClean="0">
                <a:latin typeface="Arial" pitchFamily="34" charset="0"/>
                <a:cs typeface="Arial" pitchFamily="34" charset="0"/>
              </a:rPr>
              <a:t>и пониженных температур</a:t>
            </a:r>
            <a:endParaRPr lang="ru-RU" sz="32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160712"/>
            <a:ext cx="8715436" cy="65365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203200"/>
            <a:ext cx="8229600" cy="796908"/>
          </a:xfrm>
        </p:spPr>
        <p:txBody>
          <a:bodyPr>
            <a:normAutofit/>
          </a:bodyPr>
          <a:lstStyle/>
          <a:p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Базовые правила при выживании</a:t>
            </a:r>
            <a:br>
              <a:rPr lang="ru-RU" sz="2000" b="1" dirty="0" smtClean="0">
                <a:latin typeface="Arial" pitchFamily="34" charset="0"/>
                <a:cs typeface="Arial" pitchFamily="34" charset="0"/>
              </a:rPr>
            </a:b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в условиях низких температур</a:t>
            </a:r>
            <a:endParaRPr lang="ru-RU" sz="20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28596" y="1214422"/>
            <a:ext cx="8229600" cy="5286412"/>
          </a:xfrm>
        </p:spPr>
        <p:txBody>
          <a:bodyPr>
            <a:normAutofit fontScale="25000" lnSpcReduction="20000"/>
          </a:bodyPr>
          <a:lstStyle/>
          <a:p>
            <a:pPr marL="447675" indent="-365125" algn="just"/>
            <a:r>
              <a:rPr lang="ru-RU" sz="7600" b="1" dirty="0" smtClean="0">
                <a:latin typeface="Arial" pitchFamily="34" charset="0"/>
                <a:cs typeface="Arial" pitchFamily="34" charset="0"/>
              </a:rPr>
              <a:t>создать запас сухой теплой одежды;</a:t>
            </a:r>
          </a:p>
          <a:p>
            <a:pPr marL="447675" indent="-365125" algn="just"/>
            <a:r>
              <a:rPr lang="ru-RU" sz="7600" b="1" dirty="0" smtClean="0">
                <a:latin typeface="Arial" pitchFamily="34" charset="0"/>
                <a:cs typeface="Arial" pitchFamily="34" charset="0"/>
              </a:rPr>
              <a:t>держать руки, голову, ноги по возможности все время в тепле;</a:t>
            </a:r>
          </a:p>
          <a:p>
            <a:pPr marL="447675" indent="-365125" algn="just"/>
            <a:r>
              <a:rPr lang="ru-RU" sz="7600" b="1" dirty="0" smtClean="0">
                <a:latin typeface="Arial" pitchFamily="34" charset="0"/>
                <a:cs typeface="Arial" pitchFamily="34" charset="0"/>
              </a:rPr>
              <a:t>до наступления сумерек позаботиться об укрытии и разведении огня;</a:t>
            </a:r>
          </a:p>
          <a:p>
            <a:pPr marL="447675" indent="-365125" algn="just"/>
            <a:r>
              <a:rPr lang="ru-RU" sz="7600" b="1" dirty="0" smtClean="0">
                <a:latin typeface="Arial" pitchFamily="34" charset="0"/>
                <a:cs typeface="Arial" pitchFamily="34" charset="0"/>
              </a:rPr>
              <a:t>обеспечить запас продуктов питания и воды;</a:t>
            </a:r>
          </a:p>
          <a:p>
            <a:pPr marL="447675" indent="-365125" algn="just"/>
            <a:r>
              <a:rPr lang="ru-RU" sz="7600" b="1" dirty="0" smtClean="0">
                <a:latin typeface="Arial" pitchFamily="34" charset="0"/>
                <a:cs typeface="Arial" pitchFamily="34" charset="0"/>
              </a:rPr>
              <a:t>выделить определенное количество топлива на растопку льда и снега для добычи воды;</a:t>
            </a:r>
          </a:p>
          <a:p>
            <a:pPr marL="447675" indent="-365125"/>
            <a:r>
              <a:rPr lang="ru-RU" sz="7600" b="1" dirty="0" smtClean="0">
                <a:latin typeface="Arial" pitchFamily="34" charset="0"/>
                <a:cs typeface="Arial" pitchFamily="34" charset="0"/>
              </a:rPr>
              <a:t>особое внимание уделить предупреждению переохлаждения, обморожения. Постоянное воздействие даже не очень низких температур может вызвать снижение притока крови и постепенное омертвение тканей;</a:t>
            </a:r>
          </a:p>
          <a:p>
            <a:pPr marL="447675" indent="-365125"/>
            <a:r>
              <a:rPr lang="ru-RU" sz="7600" b="1" dirty="0" smtClean="0">
                <a:latin typeface="Arial" pitchFamily="34" charset="0"/>
                <a:cs typeface="Arial" pitchFamily="34" charset="0"/>
              </a:rPr>
              <a:t>защитить глаза от солнечного света, отраженного от снега;</a:t>
            </a:r>
          </a:p>
          <a:p>
            <a:pPr marL="447675" indent="-365125"/>
            <a:r>
              <a:rPr lang="ru-RU" sz="7600" b="1" dirty="0" smtClean="0">
                <a:latin typeface="Arial" pitchFamily="34" charset="0"/>
                <a:cs typeface="Arial" pitchFamily="34" charset="0"/>
              </a:rPr>
              <a:t>при нахождении в укрытии контролировать степень его загазованности во избежание отравления угарным газом;</a:t>
            </a:r>
          </a:p>
          <a:p>
            <a:pPr marL="447675" indent="-365125"/>
            <a:r>
              <a:rPr lang="ru-RU" sz="7600" b="1" dirty="0" smtClean="0">
                <a:latin typeface="Arial" pitchFamily="34" charset="0"/>
                <a:cs typeface="Arial" pitchFamily="34" charset="0"/>
              </a:rPr>
              <a:t>не </a:t>
            </a:r>
            <a:r>
              <a:rPr lang="ru-RU" sz="7600" b="1" dirty="0" smtClean="0">
                <a:latin typeface="Arial" pitchFamily="34" charset="0"/>
                <a:cs typeface="Arial" pitchFamily="34" charset="0"/>
              </a:rPr>
              <a:t>«согреваться» спиртным.</a:t>
            </a:r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1071546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Особенности автономного выживания</a:t>
            </a:r>
          </a:p>
          <a:p>
            <a:pPr algn="ctr"/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в условиях высоких температур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Содержимое 2"/>
          <p:cNvSpPr>
            <a:spLocks noGrp="1"/>
          </p:cNvSpPr>
          <p:nvPr>
            <p:ph idx="1"/>
          </p:nvPr>
        </p:nvSpPr>
        <p:spPr>
          <a:xfrm>
            <a:off x="485804" y="2500306"/>
            <a:ext cx="8229600" cy="4000528"/>
          </a:xfrm>
        </p:spPr>
        <p:txBody>
          <a:bodyPr>
            <a:noAutofit/>
          </a:bodyPr>
          <a:lstStyle/>
          <a:p>
            <a:pPr marL="0" indent="361950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Высокие температуры характерны для аварийной </a:t>
            </a: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ситуации.</a:t>
            </a:r>
          </a:p>
          <a:p>
            <a:pPr marL="0" indent="361950">
              <a:buNone/>
            </a:pPr>
            <a:r>
              <a:rPr lang="ru-RU" sz="1600" b="1" dirty="0" smtClean="0">
                <a:latin typeface="Arial" pitchFamily="34" charset="0"/>
                <a:cs typeface="Arial" pitchFamily="34" charset="0"/>
              </a:rPr>
              <a:t> </a:t>
            </a:r>
            <a:endParaRPr lang="ru-RU" sz="1600" b="1" dirty="0" smtClean="0">
              <a:latin typeface="Arial" pitchFamily="34" charset="0"/>
              <a:cs typeface="Arial" pitchFamily="34" charset="0"/>
            </a:endParaRPr>
          </a:p>
          <a:p>
            <a:pPr marL="1588" indent="439738">
              <a:buNone/>
            </a:pPr>
            <a:r>
              <a:rPr lang="ru-RU" sz="1600" b="1" dirty="0" smtClean="0">
                <a:latin typeface="Arial" pitchFamily="34" charset="0"/>
                <a:ea typeface="Times New Roman"/>
                <a:cs typeface="Arial" pitchFamily="34" charset="0"/>
              </a:rPr>
              <a:t>На </a:t>
            </a:r>
            <a:r>
              <a:rPr lang="ru-RU" sz="1600" b="1" dirty="0" smtClean="0">
                <a:latin typeface="Arial" pitchFamily="34" charset="0"/>
                <a:ea typeface="Times New Roman"/>
                <a:cs typeface="Arial" pitchFamily="34" charset="0"/>
              </a:rPr>
              <a:t>человека в данных условиях действует очень опасная комбинация факторов: жара и жажда</a:t>
            </a:r>
            <a:r>
              <a:rPr lang="ru-RU" sz="1600" b="1" dirty="0" smtClean="0">
                <a:latin typeface="Arial" pitchFamily="34" charset="0"/>
                <a:ea typeface="Times New Roman"/>
                <a:cs typeface="Arial" pitchFamily="34" charset="0"/>
              </a:rPr>
              <a:t>.</a:t>
            </a:r>
          </a:p>
          <a:p>
            <a:pPr marL="1588" indent="439738">
              <a:buNone/>
            </a:pPr>
            <a:endParaRPr lang="ru-RU" sz="1600" b="1" dirty="0" smtClean="0">
              <a:latin typeface="Arial" pitchFamily="34" charset="0"/>
              <a:ea typeface="Times New Roman"/>
              <a:cs typeface="Arial" pitchFamily="34" charset="0"/>
            </a:endParaRPr>
          </a:p>
          <a:p>
            <a:pPr marL="1588" indent="439738">
              <a:buNone/>
            </a:pPr>
            <a:r>
              <a:rPr lang="ru-RU" sz="16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Выживаемость в условиях высоких температур зависит от количества воды, имеющейся в распоряжении пострадавших.</a:t>
            </a:r>
            <a:endParaRPr lang="ru-RU" sz="16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28596" y="785794"/>
            <a:ext cx="8229600" cy="714380"/>
          </a:xfrm>
        </p:spPr>
        <p:txBody>
          <a:bodyPr>
            <a:noAutofit/>
          </a:bodyPr>
          <a:lstStyle/>
          <a:p>
            <a:r>
              <a:rPr lang="ru-RU" sz="2400" b="1" dirty="0" smtClean="0">
                <a:latin typeface="Arial" pitchFamily="34" charset="0"/>
                <a:cs typeface="Arial" pitchFamily="34" charset="0"/>
              </a:rPr>
              <a:t>Базовые правила при выживании</a:t>
            </a:r>
            <a:br>
              <a:rPr lang="ru-RU" sz="2400" b="1" dirty="0" smtClean="0">
                <a:latin typeface="Arial" pitchFamily="34" charset="0"/>
                <a:cs typeface="Arial" pitchFamily="34" charset="0"/>
              </a:rPr>
            </a:br>
            <a:r>
              <a:rPr lang="ru-RU" sz="2400" b="1" dirty="0" smtClean="0">
                <a:latin typeface="Arial" pitchFamily="34" charset="0"/>
                <a:cs typeface="Arial" pitchFamily="34" charset="0"/>
              </a:rPr>
              <a:t>в условиях высоких температур</a:t>
            </a:r>
            <a:endParaRPr lang="ru-RU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Содержимое 2"/>
          <p:cNvSpPr>
            <a:spLocks noGrp="1"/>
          </p:cNvSpPr>
          <p:nvPr>
            <p:ph idx="1"/>
          </p:nvPr>
        </p:nvSpPr>
        <p:spPr>
          <a:xfrm>
            <a:off x="428596" y="2000240"/>
            <a:ext cx="8229600" cy="4500594"/>
          </a:xfrm>
        </p:spPr>
        <p:txBody>
          <a:bodyPr>
            <a:normAutofit fontScale="32500" lnSpcReduction="20000"/>
          </a:bodyPr>
          <a:lstStyle/>
          <a:p>
            <a:pPr marL="261938" indent="-246063" algn="just"/>
            <a:r>
              <a:rPr lang="ru-RU" sz="6200" b="1" dirty="0" smtClean="0">
                <a:latin typeface="Arial" pitchFamily="34" charset="0"/>
                <a:cs typeface="Arial" pitchFamily="34" charset="0"/>
              </a:rPr>
              <a:t>передвигаться только вечером, ночью или ранним утром;</a:t>
            </a:r>
          </a:p>
          <a:p>
            <a:pPr marL="261938" indent="-246063" algn="just"/>
            <a:r>
              <a:rPr lang="ru-RU" sz="6200" b="1" dirty="0" smtClean="0">
                <a:latin typeface="Arial" pitchFamily="34" charset="0"/>
                <a:cs typeface="Arial" pitchFamily="34" charset="0"/>
              </a:rPr>
              <a:t>не пытаться передвигаться при плохой видимости;</a:t>
            </a:r>
          </a:p>
          <a:p>
            <a:pPr marL="261938" indent="-246063" algn="just"/>
            <a:r>
              <a:rPr lang="ru-RU" sz="6200" b="1" dirty="0" smtClean="0">
                <a:latin typeface="Arial" pitchFamily="34" charset="0"/>
                <a:cs typeface="Arial" pitchFamily="34" charset="0"/>
              </a:rPr>
              <a:t>выбирать самый легкий маршрут, какой только возможен;</a:t>
            </a:r>
          </a:p>
          <a:p>
            <a:pPr marL="261938" indent="-246063" algn="just"/>
            <a:r>
              <a:rPr lang="ru-RU" sz="6200" b="1" dirty="0" smtClean="0">
                <a:latin typeface="Arial" pitchFamily="34" charset="0"/>
                <a:cs typeface="Arial" pitchFamily="34" charset="0"/>
              </a:rPr>
              <a:t>идти по следам караванов;</a:t>
            </a:r>
          </a:p>
          <a:p>
            <a:pPr marL="261938" indent="-246063" algn="just"/>
            <a:r>
              <a:rPr lang="ru-RU" sz="6200" b="1" dirty="0" smtClean="0">
                <a:latin typeface="Arial" pitchFamily="34" charset="0"/>
                <a:cs typeface="Arial" pitchFamily="34" charset="0"/>
              </a:rPr>
              <a:t>защитить </a:t>
            </a:r>
            <a:r>
              <a:rPr lang="ru-RU" sz="6200" b="1" dirty="0" smtClean="0">
                <a:latin typeface="Arial" pitchFamily="34" charset="0"/>
                <a:cs typeface="Arial" pitchFamily="34" charset="0"/>
              </a:rPr>
              <a:t>тело от прямого солнечного света и чрезмерного потоотделения;</a:t>
            </a:r>
          </a:p>
          <a:p>
            <a:pPr marL="261938" indent="-246063" algn="just"/>
            <a:r>
              <a:rPr lang="ru-RU" sz="6200" b="1" dirty="0" smtClean="0">
                <a:latin typeface="Arial" pitchFamily="34" charset="0"/>
                <a:cs typeface="Arial" pitchFamily="34" charset="0"/>
              </a:rPr>
              <a:t>сохранить одежду для защиты от ночного холода в пустыне;</a:t>
            </a:r>
          </a:p>
          <a:p>
            <a:pPr marL="261938" indent="-246063" algn="just"/>
            <a:r>
              <a:rPr lang="ru-RU" sz="6200" b="1" dirty="0" smtClean="0">
                <a:latin typeface="Arial" pitchFamily="34" charset="0"/>
                <a:cs typeface="Arial" pitchFamily="34" charset="0"/>
              </a:rPr>
              <a:t>не идти босиком;</a:t>
            </a:r>
          </a:p>
          <a:p>
            <a:pPr marL="261938" indent="-246063" algn="just"/>
            <a:r>
              <a:rPr lang="ru-RU" sz="6200" b="1" dirty="0" smtClean="0">
                <a:latin typeface="Arial" pitchFamily="34" charset="0"/>
                <a:cs typeface="Arial" pitchFamily="34" charset="0"/>
              </a:rPr>
              <a:t>избегать попадания в обувь и носки песка и насекомых;</a:t>
            </a:r>
          </a:p>
          <a:p>
            <a:pPr marL="261938" indent="-246063" algn="just"/>
            <a:r>
              <a:rPr lang="ru-RU" sz="6200" b="1" dirty="0" smtClean="0">
                <a:latin typeface="Arial" pitchFamily="34" charset="0"/>
                <a:cs typeface="Arial" pitchFamily="34" charset="0"/>
              </a:rPr>
              <a:t>при отдыхе в тени снимать ботинки и носки;</a:t>
            </a:r>
          </a:p>
          <a:p>
            <a:pPr marL="261938" indent="-246063" algn="just"/>
            <a:r>
              <a:rPr lang="ru-RU" sz="6200" b="1" dirty="0" smtClean="0">
                <a:latin typeface="Arial" pitchFamily="34" charset="0"/>
                <a:cs typeface="Arial" pitchFamily="34" charset="0"/>
              </a:rPr>
              <a:t>по </a:t>
            </a:r>
            <a:r>
              <a:rPr lang="ru-RU" sz="6200" b="1" dirty="0" smtClean="0">
                <a:latin typeface="Arial" pitchFamily="34" charset="0"/>
                <a:cs typeface="Arial" pitchFamily="34" charset="0"/>
              </a:rPr>
              <a:t>возможности найти источники питьевой воды.</a:t>
            </a:r>
          </a:p>
          <a:p>
            <a:pPr marL="261938" indent="-246063" algn="just">
              <a:buFont typeface="+mj-lt"/>
              <a:buAutoNum type="arabicPeriod"/>
            </a:pPr>
            <a:endParaRPr lang="ru-RU" sz="6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2594"/>
          </a:xfrm>
        </p:spPr>
        <p:txBody>
          <a:bodyPr>
            <a:normAutofit/>
          </a:bodyPr>
          <a:lstStyle/>
          <a:p>
            <a:r>
              <a:rPr lang="ru-RU" sz="2400" b="1" dirty="0" smtClean="0">
                <a:latin typeface="Arial" pitchFamily="34" charset="0"/>
                <a:cs typeface="Arial" pitchFamily="34" charset="0"/>
              </a:rPr>
              <a:t>Рекомендации по добыче и расходованию воды:</a:t>
            </a:r>
            <a:endParaRPr lang="ru-RU" sz="2400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28596" y="928670"/>
            <a:ext cx="8229600" cy="5214974"/>
          </a:xfrm>
        </p:spPr>
        <p:txBody>
          <a:bodyPr>
            <a:noAutofit/>
          </a:bodyPr>
          <a:lstStyle/>
          <a:p>
            <a:pPr marL="261938" indent="-246063" algn="just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Не принимать пищу в течение первых 24 часов и до тех пор, пока не будет воды;</a:t>
            </a:r>
          </a:p>
          <a:p>
            <a:pPr marL="261938" indent="-246063" algn="just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Не использовать воду для мытья до тех пор, пока не появится надежный источник ее добывания;</a:t>
            </a:r>
          </a:p>
          <a:p>
            <a:pPr marL="261938" lvl="0" indent="-246063" algn="just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Конденсировать воду;</a:t>
            </a:r>
          </a:p>
          <a:p>
            <a:pPr marL="261938" lvl="0" indent="-246063" algn="just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Дезинфицировать любую воду;</a:t>
            </a:r>
          </a:p>
          <a:p>
            <a:pPr marL="261938" lvl="0" indent="-246063" algn="just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Не спешить, уменьшить потоотделение;</a:t>
            </a:r>
          </a:p>
          <a:p>
            <a:pPr marL="261938" lvl="0" indent="-246063" algn="just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Не проглатывать воду залпом. Пить маленькими глотками. Если вода на исходе, пользоваться ею лишь для того, чтобы смочить губы;</a:t>
            </a:r>
          </a:p>
          <a:p>
            <a:pPr marL="261938" lvl="0" indent="-246063" algn="just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В качестве средства, избавляющего от жары, держать во рту маленькие камешки или жевать траву. Дышать через нос. Не разговаривать;</a:t>
            </a:r>
          </a:p>
          <a:p>
            <a:pPr marL="261938" lvl="0" indent="-246063" algn="just">
              <a:buFont typeface="+mj-lt"/>
              <a:buAutoNum type="arabicPeriod"/>
            </a:pPr>
            <a:r>
              <a:rPr lang="ru-RU" sz="2000" b="1" dirty="0" smtClean="0">
                <a:latin typeface="Arial" pitchFamily="34" charset="0"/>
                <a:cs typeface="Arial" pitchFamily="34" charset="0"/>
              </a:rPr>
              <a:t>Использовать соль только с водой и только если воды достаточно.</a:t>
            </a:r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14282" y="214290"/>
            <a:ext cx="8715436" cy="6429420"/>
          </a:xfrm>
          <a:prstGeom prst="rect">
            <a:avLst/>
          </a:prstGeom>
          <a:noFill/>
          <a:ln w="111125" cmpd="thickThin"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1220</Words>
  <Application>Microsoft Office PowerPoint</Application>
  <PresentationFormat>Экран (4:3)</PresentationFormat>
  <Paragraphs>152</Paragraphs>
  <Slides>20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1" baseType="lpstr">
      <vt:lpstr>Тема Office</vt:lpstr>
      <vt:lpstr>Основы выживания в условиях автономного существования</vt:lpstr>
      <vt:lpstr>Задачи выживания: </vt:lpstr>
      <vt:lpstr>Слайд 3</vt:lpstr>
      <vt:lpstr>Выживание в условиях повышенных и пониженных температур</vt:lpstr>
      <vt:lpstr>Слайд 5</vt:lpstr>
      <vt:lpstr>Базовые правила при выживании в условиях низких температур</vt:lpstr>
      <vt:lpstr>Слайд 7</vt:lpstr>
      <vt:lpstr>Базовые правила при выживании в условиях высоких температур</vt:lpstr>
      <vt:lpstr>Рекомендации по добыче и расходованию воды:</vt:lpstr>
      <vt:lpstr>Вывод:</vt:lpstr>
      <vt:lpstr> Выживание в воде</vt:lpstr>
      <vt:lpstr>Факторы выживания в холодной воде</vt:lpstr>
      <vt:lpstr>Действия после высадки на спасательный плот</vt:lpstr>
      <vt:lpstr>Распределение воды и пищи при выживании в море</vt:lpstr>
      <vt:lpstr>Спасательные средства коллективного и индивидуального пользования.</vt:lpstr>
      <vt:lpstr>Спасательный плот должен отвечать следующим требованиям:</vt:lpstr>
      <vt:lpstr>Спасательные средства индивидуального пользования </vt:lpstr>
      <vt:lpstr>Виды средств подачи сигналов бедствия </vt:lpstr>
      <vt:lpstr>Признаки близости суши:</vt:lpstr>
      <vt:lpstr>Выводы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Основы выживания в условиях автономного существования</dc:title>
  <dc:creator>Admin</dc:creator>
  <cp:lastModifiedBy>Admin</cp:lastModifiedBy>
  <cp:revision>32</cp:revision>
  <dcterms:created xsi:type="dcterms:W3CDTF">2012-06-04T07:06:47Z</dcterms:created>
  <dcterms:modified xsi:type="dcterms:W3CDTF">2016-09-29T10:50:13Z</dcterms:modified>
</cp:coreProperties>
</file>

<file path=docProps/thumbnail.jpeg>
</file>